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79" r:id="rId4"/>
    <p:sldId id="282" r:id="rId5"/>
    <p:sldId id="296" r:id="rId6"/>
    <p:sldId id="303" r:id="rId7"/>
    <p:sldId id="270" r:id="rId8"/>
    <p:sldId id="300" r:id="rId9"/>
    <p:sldId id="308" r:id="rId10"/>
    <p:sldId id="309" r:id="rId11"/>
    <p:sldId id="293" r:id="rId12"/>
    <p:sldId id="298" r:id="rId13"/>
    <p:sldId id="271" r:id="rId14"/>
    <p:sldId id="310" r:id="rId15"/>
    <p:sldId id="297" r:id="rId16"/>
    <p:sldId id="276" r:id="rId17"/>
    <p:sldId id="273" r:id="rId18"/>
    <p:sldId id="301" r:id="rId19"/>
    <p:sldId id="285" r:id="rId20"/>
    <p:sldId id="287" r:id="rId21"/>
    <p:sldId id="302" r:id="rId22"/>
    <p:sldId id="304" r:id="rId23"/>
    <p:sldId id="305" r:id="rId24"/>
    <p:sldId id="277" r:id="rId25"/>
    <p:sldId id="306" r:id="rId26"/>
    <p:sldId id="295" r:id="rId27"/>
    <p:sldId id="294" r:id="rId28"/>
    <p:sldId id="311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0460AD3-3471-48FD-8EEF-36EAEDFB7F20}">
          <p14:sldIdLst>
            <p14:sldId id="257"/>
            <p14:sldId id="258"/>
            <p14:sldId id="279"/>
            <p14:sldId id="282"/>
            <p14:sldId id="296"/>
            <p14:sldId id="303"/>
            <p14:sldId id="270"/>
            <p14:sldId id="300"/>
            <p14:sldId id="308"/>
            <p14:sldId id="309"/>
            <p14:sldId id="293"/>
            <p14:sldId id="298"/>
            <p14:sldId id="271"/>
            <p14:sldId id="310"/>
            <p14:sldId id="297"/>
            <p14:sldId id="276"/>
            <p14:sldId id="273"/>
            <p14:sldId id="301"/>
            <p14:sldId id="285"/>
            <p14:sldId id="287"/>
            <p14:sldId id="302"/>
            <p14:sldId id="304"/>
            <p14:sldId id="305"/>
            <p14:sldId id="277"/>
            <p14:sldId id="306"/>
            <p14:sldId id="295"/>
            <p14:sldId id="294"/>
            <p14:sldId id="31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21E"/>
    <a:srgbClr val="051443"/>
    <a:srgbClr val="FAF9F7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151" autoAdjust="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915F2-4BE9-462B-BFBC-9DF76F1F4FB0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62E06-FCBD-468F-8BB1-7CA0E6ACB1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171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62E06-FCBD-468F-8BB1-7CA0E6ACB19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923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291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659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380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476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603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702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561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703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619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221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7153-718E-4196-B80F-8B0FC6A7953C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120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17153-718E-4196-B80F-8B0FC6A7953C}" type="datetimeFigureOut">
              <a:rPr lang="ru-RU" smtClean="0"/>
              <a:t>12.01.2021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A04E9-99C3-46DF-9E0E-0EF04270B0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413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28"/>
            <a:ext cx="12192000" cy="67555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rgbClr val="00421E"/>
                </a:solidFill>
              </a:rPr>
              <a:t>Большебейсугское сельское поселение</a:t>
            </a:r>
            <a:br>
              <a:rPr lang="ru-RU" sz="4000" b="1" i="1" dirty="0" smtClean="0">
                <a:solidFill>
                  <a:srgbClr val="00421E"/>
                </a:solidFill>
              </a:rPr>
            </a:br>
            <a:r>
              <a:rPr lang="ru-RU" sz="4000" b="1" i="1" dirty="0" smtClean="0">
                <a:solidFill>
                  <a:srgbClr val="00421E"/>
                </a:solidFill>
              </a:rPr>
              <a:t>Брюховецкого района</a:t>
            </a:r>
            <a:endParaRPr lang="ru-RU" sz="4000" b="1" i="1" dirty="0">
              <a:solidFill>
                <a:srgbClr val="00421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8645" y="1873790"/>
            <a:ext cx="10395155" cy="430317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6000" b="1" i="1" dirty="0" smtClean="0">
                <a:solidFill>
                  <a:srgbClr val="00421E"/>
                </a:solidFill>
              </a:rPr>
              <a:t>КОНКУРС</a:t>
            </a:r>
          </a:p>
          <a:p>
            <a:pPr marL="0" indent="0" algn="ctr">
              <a:buNone/>
            </a:pPr>
            <a:r>
              <a:rPr lang="ru-RU" sz="3200" b="1" i="1" dirty="0" smtClean="0">
                <a:solidFill>
                  <a:srgbClr val="00421E"/>
                </a:solidFill>
              </a:rPr>
              <a:t>НА ЗВАНИЕ </a:t>
            </a:r>
          </a:p>
          <a:p>
            <a:pPr marL="0" indent="0" algn="ctr">
              <a:buNone/>
            </a:pPr>
            <a:endParaRPr lang="ru-RU" sz="3200" b="1" i="1" dirty="0" smtClean="0">
              <a:solidFill>
                <a:srgbClr val="00421E"/>
              </a:solidFill>
            </a:endParaRPr>
          </a:p>
          <a:p>
            <a:pPr marL="0" indent="0" algn="ctr">
              <a:buNone/>
            </a:pPr>
            <a:r>
              <a:rPr lang="ru-RU" sz="3200" b="1" i="1" dirty="0" smtClean="0">
                <a:solidFill>
                  <a:srgbClr val="00421E"/>
                </a:solidFill>
              </a:rPr>
              <a:t>«ЛУЧШИЙ ОРГАН ТЕРРИТОРИАЛЬНОГО ОБЩЕСТВЕННОГО САМОУПРАВЛЕНИЯ»</a:t>
            </a:r>
          </a:p>
          <a:p>
            <a:pPr marL="0" indent="0" algn="ctr">
              <a:buNone/>
            </a:pPr>
            <a:endParaRPr lang="ru-RU" sz="3200" b="1" i="1" dirty="0">
              <a:solidFill>
                <a:srgbClr val="00421E"/>
              </a:solidFill>
            </a:endParaRPr>
          </a:p>
          <a:p>
            <a:pPr marL="0" indent="0" algn="ctr">
              <a:buNone/>
            </a:pPr>
            <a:endParaRPr lang="ru-RU" sz="3200" b="1" i="1" dirty="0" smtClean="0">
              <a:solidFill>
                <a:srgbClr val="00421E"/>
              </a:solidFill>
            </a:endParaRPr>
          </a:p>
          <a:p>
            <a:pPr marL="0" indent="0" algn="ctr">
              <a:buNone/>
            </a:pPr>
            <a:endParaRPr lang="ru-RU" sz="3200" b="1" i="1" dirty="0">
              <a:solidFill>
                <a:srgbClr val="00421E"/>
              </a:solidFill>
            </a:endParaRPr>
          </a:p>
          <a:p>
            <a:pPr marL="0" indent="0" algn="ctr">
              <a:buNone/>
            </a:pPr>
            <a:r>
              <a:rPr lang="ru-RU" sz="3000" b="1" i="1" dirty="0" smtClean="0">
                <a:solidFill>
                  <a:srgbClr val="00421E"/>
                </a:solidFill>
              </a:rPr>
              <a:t>  </a:t>
            </a:r>
            <a:r>
              <a:rPr lang="ru-RU" sz="3000" b="1" i="1" dirty="0" err="1" smtClean="0">
                <a:solidFill>
                  <a:srgbClr val="00421E"/>
                </a:solidFill>
              </a:rPr>
              <a:t>с.Большой</a:t>
            </a:r>
            <a:r>
              <a:rPr lang="ru-RU" sz="3000" b="1" i="1" dirty="0" smtClean="0">
                <a:solidFill>
                  <a:srgbClr val="00421E"/>
                </a:solidFill>
              </a:rPr>
              <a:t> Бейсуг 2021 год</a:t>
            </a:r>
            <a:endParaRPr lang="ru-RU" sz="3000" b="1" i="1" dirty="0">
              <a:solidFill>
                <a:srgbClr val="0042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33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797" y="408353"/>
            <a:ext cx="4651273" cy="54006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975" y="408353"/>
            <a:ext cx="3879915" cy="540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4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1" y="-14748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99090" y="220718"/>
            <a:ext cx="11351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	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24" y="1781747"/>
            <a:ext cx="6516415" cy="43197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026" y="1655762"/>
            <a:ext cx="4665872" cy="4665872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57502" y="220718"/>
            <a:ext cx="11692760" cy="1325563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сентября 2020 года совместно с работниками администрации, МБУ «</a:t>
            </a:r>
            <a:r>
              <a:rPr lang="ru-RU" sz="2000" b="1" dirty="0" err="1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Большебейсугский</a:t>
            </a:r>
            <a: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СДК», работниками МУП «Коммунальник» Екатерина Николаевна приняла участие в масштабном Всероссийском экологическом субботнике «Зеленая Россия».</a:t>
            </a:r>
            <a:endParaRPr lang="ru-RU" sz="2000" b="1" dirty="0">
              <a:solidFill>
                <a:srgbClr val="0042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7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568" y="1413234"/>
            <a:ext cx="3990817" cy="47725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541" y="1457378"/>
            <a:ext cx="4009103" cy="4728373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73181" y="131815"/>
            <a:ext cx="10980619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Наша задача сохранять -могилы ветеранов и поддерживать их в порядке. Это очень важно для нашего села и его жителей .Когда захоронения воинов ухожены, когда на них появляются живые цветы- их подвиг помнят и чтут . В сентябре текущего года Екатерина Николаевна совместно с главой поселения </a:t>
            </a:r>
            <a:r>
              <a:rPr lang="ru-RU" sz="2000" b="1" dirty="0" err="1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В.В.Погородним</a:t>
            </a:r>
            <a:r>
              <a:rPr lang="ru-RU" sz="20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работниками культуры, председателем Совета ветеранов организовали и провели уборку захоронений участников Великой Отечественной войны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64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310" y="709448"/>
            <a:ext cx="1136693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уверенностью сказать, что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ТОСы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сегодня стали надежными помощниками муниципальной власти в работе с населением по решению первостепенных, жизненно важных вопросов.</a:t>
            </a: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поселения, администрация, Совет депутатов, Совет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ветеранов поселения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оказывают постоянную поддержку в деятельности территориальному общественному самоуправлению. Муниципальная власть на всех уровнях активно взаимодействует с органами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ТОСов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территории поселения с участием главы поселения и Совета депутатов проводятся встречи, на которых обсуждаются и находятся положительные решения на наиболее важные социально - экономические вопросы жизни поселения, его благоустройстве и развитии, поднимаемые по инициативе руководителей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ТОСов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жителей поселения.</a:t>
            </a: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значимые мероприятия: участие в работах по благоустройству, организация встреч с жителями, собрания, участие в проведении спортивных и культурно-массовых мероприятий, формирование добровольных пожарных дружин, проведение рейдов по выявлению граждан, проживающих без регистрации.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Екатерина Николаевна оказывает большую помощь администрации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при дворовом обходе своих территорий: вручает нерадивым хозяевам предписания, не плательщикам-уведомления, проводит информационную работу. Активно трудится на территории своего уличного комитета. Во время проведения сходов граждан распространяет памятки по противопожарной безопасности, по безопасности на воде, по антитеррористической безопасности.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5595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657" y="570644"/>
            <a:ext cx="7641149" cy="57167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258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09904" y="1734207"/>
            <a:ext cx="47296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Огромную поддержку администрации поселения оказывает Екатерина Николаевна по участию в выборной компании.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избирательных участках выборы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всегда проходят активно. Этому предшествует большая проделанная работа.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368" y="278248"/>
            <a:ext cx="6115665" cy="584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4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0520" y="274320"/>
            <a:ext cx="116281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Огромное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Николаевна придает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мероприятиям, связанным с занятостью подростков и молодежи, их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трудоустройство,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проведению досуговых мероприятий. Работа с детьми и молодежью направлена на профилактику правонарушений и преступлений, развитие полезных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навыков. Проводит беседы с детьми по закону 1539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роли физической культуры и спорта в формировании здорового образа жизни подростков и молодежи.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оставляет без внимания своих соседей всегда поможет по хозяйству, особенно одиноким.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46" y="2150287"/>
            <a:ext cx="5150628" cy="38629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920" y="1890363"/>
            <a:ext cx="3495898" cy="43828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448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1027" y="255863"/>
            <a:ext cx="114604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3 октября  2020 года международный день инвалидов он призывает общественность обратить внимание на особенных людей, более бережно относится к своим интересам и правам В этот день Екатерина Николаевна совместно с председателем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ветеранов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Костицыной.Н.И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работниками дома культуры посетили на дому людей с ограниченными возможностями здоровья и  вручили памятные подарки. Интересуются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здоровьем, проблемами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посещаемых.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задача обеспечить им нормальные условия для жизни поддерживать силу духа, давая равные возможности с окружающими.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267" y="1895665"/>
            <a:ext cx="4591970" cy="43496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747" y="2010189"/>
            <a:ext cx="4238297" cy="412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4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994"/>
            <a:ext cx="12192000" cy="685800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06477" y="176981"/>
            <a:ext cx="11533239" cy="5999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последнее воскресенье ноября отмечается , пожалуй, самый теплый и нежный праздник- день Матери. Это еще один повод признаться своим мамам в бесконечной любви и выразить свою благодарность за их заботу и нежность. Особо хочется отметить многодетных мам, чей труд в деле воспитания детей сложно переоценить. По традиции молодые депутаты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А.Н.Приймак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Е.Н.Пинченко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председатель Совета ветеранов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Н.И.Костицана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учащиеся МБОУ СОШ №5 им.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Ф.Г.Деркача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поздравили многодетных мам с праздником «День матери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пожелав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 здоровья, терпения, мудрости и огромной любви. Кроме того глава Большебейсугского сельского поселения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В.В.Погородний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подготовил подарки самым социально-активным мамочкам.</a:t>
            </a:r>
          </a:p>
          <a:p>
            <a:pPr marL="0" indent="0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242" y="1960077"/>
            <a:ext cx="3622326" cy="45279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321" y="1960076"/>
            <a:ext cx="3664237" cy="458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8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0942" y="265471"/>
            <a:ext cx="11372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458" y="450137"/>
            <a:ext cx="4188542" cy="52356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458" y="446605"/>
            <a:ext cx="4341926" cy="542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4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33"/>
            <a:ext cx="12098451" cy="67160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90898" y="148364"/>
            <a:ext cx="5362902" cy="5243442"/>
          </a:xfrm>
        </p:spPr>
        <p:txBody>
          <a:bodyPr>
            <a:noAutofit/>
          </a:bodyPr>
          <a:lstStyle/>
          <a:p>
            <a:pPr algn="r"/>
            <a:r>
              <a:rPr lang="ru-RU" sz="2000" i="1" dirty="0" smtClean="0">
                <a:cs typeface="Mongolian Baiti" panose="03000500000000000000" pitchFamily="66" charset="0"/>
              </a:rPr>
              <a:t/>
            </a:r>
            <a:br>
              <a:rPr lang="ru-RU" sz="2000" i="1" dirty="0" smtClean="0">
                <a:cs typeface="Mongolian Baiti" panose="03000500000000000000" pitchFamily="66" charset="0"/>
              </a:rPr>
            </a:br>
            <a:r>
              <a:rPr lang="ru-RU" sz="2000" i="1" dirty="0" smtClean="0">
                <a:cs typeface="Mongolian Baiti" panose="03000500000000000000" pitchFamily="66" charset="0"/>
              </a:rPr>
              <a:t/>
            </a:r>
            <a:br>
              <a:rPr lang="ru-RU" sz="2000" i="1" dirty="0" smtClean="0">
                <a:cs typeface="Mongolian Baiti" panose="03000500000000000000" pitchFamily="66" charset="0"/>
              </a:rPr>
            </a:br>
            <a:r>
              <a:rPr lang="ru-RU" sz="2400" b="1" i="1" dirty="0" smtClean="0">
                <a:solidFill>
                  <a:srgbClr val="00421E"/>
                </a:solidFill>
                <a:cs typeface="Mongolian Baiti" panose="03000500000000000000" pitchFamily="66" charset="0"/>
              </a:rPr>
              <a:t>По итогам конкурса </a:t>
            </a:r>
            <a:br>
              <a:rPr lang="ru-RU" sz="2400" b="1" i="1" dirty="0" smtClean="0">
                <a:solidFill>
                  <a:srgbClr val="00421E"/>
                </a:solidFill>
                <a:cs typeface="Mongolian Baiti" panose="03000500000000000000" pitchFamily="66" charset="0"/>
              </a:rPr>
            </a:br>
            <a:r>
              <a:rPr lang="ru-RU" sz="2400" b="1" i="1" dirty="0" smtClean="0">
                <a:solidFill>
                  <a:srgbClr val="00421E"/>
                </a:solidFill>
                <a:cs typeface="Mongolian Baiti" panose="03000500000000000000" pitchFamily="66" charset="0"/>
              </a:rPr>
              <a:t>«Лучший орган территориального </a:t>
            </a:r>
            <a:br>
              <a:rPr lang="ru-RU" sz="2400" b="1" i="1" dirty="0" smtClean="0">
                <a:solidFill>
                  <a:srgbClr val="00421E"/>
                </a:solidFill>
                <a:cs typeface="Mongolian Baiti" panose="03000500000000000000" pitchFamily="66" charset="0"/>
              </a:rPr>
            </a:br>
            <a:r>
              <a:rPr lang="ru-RU" sz="2400" b="1" i="1" dirty="0" smtClean="0">
                <a:solidFill>
                  <a:srgbClr val="00421E"/>
                </a:solidFill>
                <a:cs typeface="Mongolian Baiti" panose="03000500000000000000" pitchFamily="66" charset="0"/>
              </a:rPr>
              <a:t>общественного самоуправления в </a:t>
            </a:r>
            <a:br>
              <a:rPr lang="ru-RU" sz="2400" b="1" i="1" dirty="0" smtClean="0">
                <a:solidFill>
                  <a:srgbClr val="00421E"/>
                </a:solidFill>
                <a:cs typeface="Mongolian Baiti" panose="03000500000000000000" pitchFamily="66" charset="0"/>
              </a:rPr>
            </a:br>
            <a:r>
              <a:rPr lang="ru-RU" sz="2400" b="1" i="1" dirty="0" smtClean="0">
                <a:solidFill>
                  <a:srgbClr val="00421E"/>
                </a:solidFill>
                <a:cs typeface="Mongolian Baiti" panose="03000500000000000000" pitchFamily="66" charset="0"/>
              </a:rPr>
              <a:t>Большебейсугском сельском поселении»</a:t>
            </a:r>
            <a:br>
              <a:rPr lang="ru-RU" sz="2400" b="1" i="1" dirty="0" smtClean="0">
                <a:solidFill>
                  <a:srgbClr val="00421E"/>
                </a:solidFill>
                <a:cs typeface="Mongolian Baiti" panose="03000500000000000000" pitchFamily="66" charset="0"/>
              </a:rPr>
            </a:br>
            <a:r>
              <a:rPr lang="ru-RU" sz="2400" b="1" i="1" dirty="0" smtClean="0">
                <a:solidFill>
                  <a:srgbClr val="00421E"/>
                </a:solidFill>
                <a:cs typeface="Mongolian Baiti" panose="03000500000000000000" pitchFamily="66" charset="0"/>
              </a:rPr>
              <a:t> победителем признана председатель</a:t>
            </a:r>
            <a:br>
              <a:rPr lang="ru-RU" sz="2400" b="1" i="1" dirty="0" smtClean="0">
                <a:solidFill>
                  <a:srgbClr val="00421E"/>
                </a:solidFill>
                <a:cs typeface="Mongolian Baiti" panose="03000500000000000000" pitchFamily="66" charset="0"/>
              </a:rPr>
            </a:br>
            <a:r>
              <a:rPr lang="ru-RU" sz="2400" b="1" i="1" dirty="0" smtClean="0">
                <a:solidFill>
                  <a:srgbClr val="00421E"/>
                </a:solidFill>
                <a:cs typeface="Mongolian Baiti" panose="03000500000000000000" pitchFamily="66" charset="0"/>
              </a:rPr>
              <a:t> территориального общественного </a:t>
            </a:r>
            <a:br>
              <a:rPr lang="ru-RU" sz="2400" b="1" i="1" dirty="0" smtClean="0">
                <a:solidFill>
                  <a:srgbClr val="00421E"/>
                </a:solidFill>
                <a:cs typeface="Mongolian Baiti" panose="03000500000000000000" pitchFamily="66" charset="0"/>
              </a:rPr>
            </a:br>
            <a:r>
              <a:rPr lang="ru-RU" sz="2400" b="1" i="1" dirty="0" smtClean="0">
                <a:solidFill>
                  <a:srgbClr val="00421E"/>
                </a:solidFill>
                <a:cs typeface="Mongolian Baiti" panose="03000500000000000000" pitchFamily="66" charset="0"/>
              </a:rPr>
              <a:t>самоуправления село Большой Бейсуг</a:t>
            </a:r>
            <a:br>
              <a:rPr lang="ru-RU" sz="2400" b="1" i="1" dirty="0" smtClean="0">
                <a:solidFill>
                  <a:srgbClr val="00421E"/>
                </a:solidFill>
                <a:cs typeface="Mongolian Baiti" panose="03000500000000000000" pitchFamily="66" charset="0"/>
              </a:rPr>
            </a:br>
            <a:r>
              <a:rPr lang="ru-RU" sz="2400" b="1" i="1" dirty="0" err="1" smtClean="0">
                <a:solidFill>
                  <a:srgbClr val="00421E"/>
                </a:solidFill>
                <a:cs typeface="Mongolian Baiti" panose="03000500000000000000" pitchFamily="66" charset="0"/>
              </a:rPr>
              <a:t>Пинченко</a:t>
            </a:r>
            <a:r>
              <a:rPr lang="ru-RU" sz="2400" b="1" i="1" dirty="0" smtClean="0">
                <a:solidFill>
                  <a:srgbClr val="00421E"/>
                </a:solidFill>
                <a:cs typeface="Mongolian Baiti" panose="03000500000000000000" pitchFamily="66" charset="0"/>
              </a:rPr>
              <a:t> Екатерина Николаевна</a:t>
            </a:r>
            <a:endParaRPr lang="ru-RU" sz="2400" b="1" i="1" dirty="0">
              <a:solidFill>
                <a:srgbClr val="00421E"/>
              </a:solidFill>
              <a:cs typeface="Mongolian Baiti" panose="03000500000000000000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89"/>
          <a:stretch/>
        </p:blipFill>
        <p:spPr>
          <a:xfrm>
            <a:off x="7327649" y="6680426"/>
            <a:ext cx="4618545" cy="457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25" y="804079"/>
            <a:ext cx="5486400" cy="5497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217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1077" y="362608"/>
            <a:ext cx="11556124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канун одного из праздников, 75-й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годовщины Великой Победы глава Большебейсугского сельского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поселения, депутат муниципального образования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К.А.Погородняя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ТОС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Е.Н.Пинченко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посетили и поздравили 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ветерана Великой Отечественной войны Николая Трофимовича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Курдыбайло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вручили подарки, пожелав ему здоровья, оптимизма и бодрости духа. С каждым годом фронтовиков становится все меньше. Мы должны помнить, что мы в неоплатном долгу перед людьми, которые ценой своей жизни принесли нам долгожданную победу. Радостно видеть ветеранов в здравии и хорошем настроении. Главное для них сейчас наше внимание и забота. Также ветерана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Н.Т.Курдыбайло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поздравили с наступающим Новым годом пожелав здоровья, энергии подарив подарки.</a:t>
            </a:r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64" y="2580967"/>
            <a:ext cx="4974096" cy="37305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360" y="2580966"/>
            <a:ext cx="5330163" cy="373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6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5471" y="0"/>
            <a:ext cx="1160698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октября 2020 г. Кубань </a:t>
            </a:r>
            <a:r>
              <a:rPr lang="ru-RU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отмечала 77-ю </a:t>
            </a:r>
            <a:r>
              <a:rPr lang="ru-RU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годовщину со дня освобождения Краснодарского края советскими войсками от немецко-фашистских захватчиков и завершения битвы за </a:t>
            </a:r>
            <a:r>
              <a:rPr lang="ru-RU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Кавказ. В </a:t>
            </a:r>
            <a:r>
              <a:rPr lang="ru-RU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организации празднования </a:t>
            </a:r>
            <a:r>
              <a:rPr lang="ru-RU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памятной </a:t>
            </a:r>
            <a:r>
              <a:rPr lang="ru-RU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даты </a:t>
            </a:r>
            <a:r>
              <a:rPr lang="ru-RU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</a:t>
            </a:r>
            <a:r>
              <a:rPr lang="ru-RU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Полилейко, молодые депутаты А.Н. </a:t>
            </a:r>
            <a:r>
              <a:rPr lang="ru-RU" b="1" dirty="0" err="1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Приймак</a:t>
            </a:r>
            <a:r>
              <a:rPr lang="ru-RU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Е.Н. </a:t>
            </a:r>
            <a:r>
              <a:rPr lang="ru-RU" b="1" dirty="0" err="1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Пинченко</a:t>
            </a:r>
            <a:r>
              <a:rPr lang="ru-RU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оказавшая </a:t>
            </a:r>
            <a:r>
              <a:rPr lang="ru-RU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инициативу волонтера от партии «Единая Россия» , </a:t>
            </a:r>
            <a:r>
              <a:rPr lang="ru-RU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атаман Большебейсугского ХКО Н.Н. Горбенко, работники «Большебейсугского СДК» торжественно возложили венки и цветы к подножию монумента, а также поздравили ветерана Великой Отечественной войны Николая Трофимовича </a:t>
            </a:r>
            <a:r>
              <a:rPr lang="ru-RU" b="1" dirty="0" err="1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Курдыбайло</a:t>
            </a:r>
            <a:r>
              <a:rPr lang="ru-RU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вручив ему памятный </a:t>
            </a:r>
            <a:r>
              <a:rPr lang="ru-RU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подарок.</a:t>
            </a:r>
            <a:endParaRPr lang="ru-RU" b="1" dirty="0">
              <a:solidFill>
                <a:srgbClr val="0042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94" y="2535677"/>
            <a:ext cx="5732206" cy="42991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38987"/>
            <a:ext cx="5732206" cy="429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4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445" y="1"/>
            <a:ext cx="11164529" cy="1690688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Руководитель ТОС </a:t>
            </a:r>
            <a:r>
              <a:rPr lang="ru-RU" sz="18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принимает участие в выездных комиссиях с представителями администрации, работника социальной защиты </a:t>
            </a:r>
            <a:r>
              <a:rPr lang="ru-RU" sz="18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Большебейсугского </a:t>
            </a:r>
            <a:r>
              <a:rPr lang="ru-RU" sz="18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в посещении семей находящихся в тяжелой жизненной ситуации на проверку устранения нарушений пожарной безопасности, проводит беседы с вручением памяток. </a:t>
            </a:r>
            <a:endParaRPr lang="ru-RU" sz="1800" b="1" dirty="0">
              <a:solidFill>
                <a:srgbClr val="0042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66" y="1535830"/>
            <a:ext cx="5143500" cy="43148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587" y="1613260"/>
            <a:ext cx="51435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2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193" y="-1"/>
            <a:ext cx="5249255" cy="51471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2" y="0"/>
            <a:ext cx="6035789" cy="514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7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21" y="578158"/>
            <a:ext cx="3939049" cy="52520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932" y="2005781"/>
            <a:ext cx="5545396" cy="415904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18472" y="335629"/>
            <a:ext cx="6698226" cy="1183456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Николаевна совместно с работниками МБУ «</a:t>
            </a:r>
            <a:r>
              <a:rPr lang="ru-RU" sz="1800" dirty="0" err="1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Большебейсугский</a:t>
            </a:r>
            <a:r>
              <a:rPr lang="ru-RU" sz="1800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СДК» принимает участие и исполняют совместно поздравительные песни ко дню села, 9 мая, день России,  день пожилого человека, день местного самоуправления и многие другие мероприятия проводимые на территории поселения.</a:t>
            </a:r>
            <a:endParaRPr lang="ru-RU" sz="1800" dirty="0">
              <a:solidFill>
                <a:srgbClr val="0042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49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84" y="541311"/>
            <a:ext cx="6226438" cy="4502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522" y="1263982"/>
            <a:ext cx="5513628" cy="54421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4569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546" y="512506"/>
            <a:ext cx="7280788" cy="546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50373" y="811161"/>
            <a:ext cx="970443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деятельности ТОС </a:t>
            </a:r>
            <a:r>
              <a:rPr lang="ru-RU" sz="2800" b="1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Большебейсугского сельского поселения</a:t>
            </a:r>
          </a:p>
          <a:p>
            <a:pPr algn="ctr">
              <a:spcAft>
                <a:spcPts val="0"/>
              </a:spcAft>
            </a:pPr>
            <a:endParaRPr lang="ru-RU" sz="2800" b="1" dirty="0">
              <a:solidFill>
                <a:srgbClr val="0042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органами местного самоуправления</a:t>
            </a:r>
          </a:p>
          <a:p>
            <a:pPr marL="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общественных мероприятий</a:t>
            </a:r>
          </a:p>
          <a:p>
            <a:pPr marL="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  <a:p>
            <a:pPr marL="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</a:t>
            </a:r>
          </a:p>
          <a:p>
            <a:pPr marL="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</a:t>
            </a:r>
          </a:p>
          <a:p>
            <a:pPr marL="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и озеленение</a:t>
            </a:r>
          </a:p>
          <a:p>
            <a:pPr marL="4572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и спорт</a:t>
            </a:r>
            <a:endParaRPr lang="ru-RU" sz="2800" b="1" i="0" dirty="0">
              <a:solidFill>
                <a:srgbClr val="00421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75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7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9" y="281037"/>
            <a:ext cx="12102621" cy="6576963"/>
          </a:xfrm>
          <a:prstGeom prst="rect">
            <a:avLst/>
          </a:prstGeom>
        </p:spPr>
      </p:pic>
      <p:sp>
        <p:nvSpPr>
          <p:cNvPr id="4" name="Стрелка вниз 3"/>
          <p:cNvSpPr/>
          <p:nvPr/>
        </p:nvSpPr>
        <p:spPr>
          <a:xfrm>
            <a:off x="1386233" y="2583286"/>
            <a:ext cx="1569720" cy="20726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421E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5275932" y="3480969"/>
            <a:ext cx="1493520" cy="17678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9089431" y="2601778"/>
            <a:ext cx="1645920" cy="19354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995855" y="1056910"/>
            <a:ext cx="10515600" cy="125074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    Большебейсугское сельское поселение</a:t>
            </a:r>
            <a:endParaRPr lang="ru-RU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8200" y="5288280"/>
            <a:ext cx="4235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80808"/>
                </a:solidFill>
              </a:rPr>
              <a:t>с</a:t>
            </a:r>
            <a:r>
              <a:rPr lang="ru-RU" b="1" i="1" dirty="0" smtClean="0">
                <a:solidFill>
                  <a:srgbClr val="080808"/>
                </a:solidFill>
              </a:rPr>
              <a:t>ело </a:t>
            </a:r>
            <a:r>
              <a:rPr lang="ru-RU" b="1" i="1" dirty="0" err="1" smtClean="0">
                <a:solidFill>
                  <a:srgbClr val="080808"/>
                </a:solidFill>
              </a:rPr>
              <a:t>Харьково</a:t>
            </a:r>
            <a:r>
              <a:rPr lang="ru-RU" b="1" i="1" dirty="0" smtClean="0">
                <a:solidFill>
                  <a:srgbClr val="080808"/>
                </a:solidFill>
              </a:rPr>
              <a:t>-Полтавское</a:t>
            </a:r>
          </a:p>
          <a:p>
            <a:r>
              <a:rPr lang="ru-RU" b="1" i="1" dirty="0" smtClean="0">
                <a:solidFill>
                  <a:srgbClr val="080808"/>
                </a:solidFill>
              </a:rPr>
              <a:t>Численность населения -208</a:t>
            </a:r>
            <a:endParaRPr lang="ru-RU" b="1" i="1" dirty="0">
              <a:solidFill>
                <a:srgbClr val="080808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8477" y="5288279"/>
            <a:ext cx="3344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</a:t>
            </a:r>
            <a:r>
              <a:rPr lang="ru-RU" b="1" dirty="0" smtClean="0"/>
              <a:t>ело Большой </a:t>
            </a:r>
            <a:r>
              <a:rPr lang="ru-RU" b="1" dirty="0" err="1" smtClean="0"/>
              <a:t>Бейсуг</a:t>
            </a:r>
            <a:endParaRPr lang="ru-RU" b="1" dirty="0" smtClean="0"/>
          </a:p>
          <a:p>
            <a:r>
              <a:rPr lang="ru-RU" b="1" dirty="0" smtClean="0"/>
              <a:t>Численность населения-1452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610600" y="5288279"/>
            <a:ext cx="395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</a:t>
            </a:r>
            <a:r>
              <a:rPr lang="ru-RU" b="1" dirty="0" smtClean="0"/>
              <a:t>ело Приречное</a:t>
            </a:r>
          </a:p>
          <a:p>
            <a:r>
              <a:rPr lang="ru-RU" b="1" dirty="0" smtClean="0"/>
              <a:t>Численность населения-314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9051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10" y="1283110"/>
            <a:ext cx="11055763" cy="4411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 rot="20130286">
            <a:off x="4688096" y="4061086"/>
            <a:ext cx="1909725" cy="35392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Пинченко.Е.Н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42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органа территориального самоуправления  </a:t>
            </a:r>
            <a:endParaRPr lang="ru-RU" sz="2800" dirty="0">
              <a:solidFill>
                <a:srgbClr val="0042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25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63677" y="766916"/>
            <a:ext cx="10928555" cy="4652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spcAft>
                <a:spcPts val="1000"/>
              </a:spcAft>
            </a:pPr>
            <a:r>
              <a:rPr lang="ru-RU" dirty="0">
                <a:solidFill>
                  <a:srgbClr val="212121"/>
                </a:solidFill>
                <a:latin typeface="OpenSansRegular"/>
              </a:rPr>
              <a:t> </a:t>
            </a:r>
            <a:endParaRPr lang="ru-RU" b="1" dirty="0">
              <a:solidFill>
                <a:srgbClr val="2121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Поле </a:t>
            </a:r>
            <a:r>
              <a:rPr lang="ru-RU" b="1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у администраций поселений большое, есть желание многое изменить, чтобы наши люди жили цивилизованнее, чтобы сельские населенные пункты ничем не </a:t>
            </a:r>
            <a:r>
              <a:rPr lang="ru-RU" b="1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отличались.</a:t>
            </a:r>
            <a:endParaRPr lang="ru-RU" b="1" dirty="0">
              <a:solidFill>
                <a:srgbClr val="2121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Только </a:t>
            </a:r>
            <a:r>
              <a:rPr lang="ru-RU" b="1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совместными усилиями в настоящее время можно сохранить село и сделать жизнь селян разнообразней и богаче.  Члены актива ТОС участвуют в совместных  совещаниях при администрации поселения</a:t>
            </a:r>
            <a:r>
              <a:rPr lang="ru-RU" b="1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Выявляют </a:t>
            </a:r>
            <a:r>
              <a:rPr lang="ru-RU" b="1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насущные проблемы, общие для широкой группы населения. Это помогает информировать администрацию поселения   о самых «болевых точках».</a:t>
            </a:r>
          </a:p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Совет </a:t>
            </a:r>
            <a:r>
              <a:rPr lang="ru-RU" b="1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принимает участие в работе схода граждан, работают в тесном контакте с представителями правоохранительных органов,  ветеринарных служб, работниками </a:t>
            </a:r>
            <a:r>
              <a:rPr lang="ru-RU" b="1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соц.защиты</a:t>
            </a:r>
            <a:r>
              <a:rPr lang="ru-RU" b="1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администрации и служб ЖКХ.</a:t>
            </a:r>
          </a:p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Ежегодно </a:t>
            </a:r>
            <a:r>
              <a:rPr lang="ru-RU" b="1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</a:t>
            </a:r>
            <a:r>
              <a:rPr lang="ru-RU" b="1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подворовой</a:t>
            </a:r>
            <a:r>
              <a:rPr lang="ru-RU" b="1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обход с целью уточнения данных о людях и о наличии ЛПХ.</a:t>
            </a: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 Силами ТОС № </a:t>
            </a:r>
            <a:r>
              <a:rPr lang="ru-RU" b="1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b="1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оказывается помощь администрации сельского поселения  по  уточнению списков жителей, раздаче налоговых извещений на уплату земельного, имущественного и транспортного налогов. </a:t>
            </a:r>
            <a:r>
              <a:rPr lang="ru-RU" b="1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Проводятся</a:t>
            </a:r>
            <a:r>
              <a:rPr lang="ru-RU" b="1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беседы с должниками коммунальных услуг и уплаты </a:t>
            </a:r>
            <a:r>
              <a:rPr lang="ru-RU" b="1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налогов. Налажена </a:t>
            </a:r>
            <a:r>
              <a:rPr lang="ru-RU" b="1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 с участковыми уполномоченными полиции.</a:t>
            </a:r>
          </a:p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b="1" i="0" dirty="0">
              <a:solidFill>
                <a:srgbClr val="21212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78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998" y="3106934"/>
            <a:ext cx="4438273" cy="37920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198" y="363980"/>
            <a:ext cx="4788310" cy="48373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3" y="56245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6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769"/>
            <a:ext cx="12044855" cy="67752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63675" y="945931"/>
            <a:ext cx="5831717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Орган территориального общественного самоуправления № 14 которым руководит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Пинченко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Екатерина Николаевна, включает в себя улицу Деркача. Этот участок находится в селе Большой Бейсуг. На территории органа ТОС расположено 74 домовладений. На этом участке филиал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Большебейсугский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сельский дом культуры» заведующей которого и является Екатерина Николаевна. Возле клуба расположена детская игровая площадка, на которую с большим удовольствием приходит детвора. </a:t>
            </a:r>
          </a:p>
          <a:p>
            <a:pPr algn="just"/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749" y="804040"/>
            <a:ext cx="4878142" cy="49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1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22742" cy="1325563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Екатерина Николаевна является депутатом Совета Большебейсугского сельского поселения, поэтому не остается в стороне решения вопросов ремонта дорог, замены водопроводной линии, благоустройства территорий. В 2020 году по инициативе Екатерины Николаевны за счет средств из местного бюджета была установлена детская площадка в селе Приречное 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44" y="1690688"/>
            <a:ext cx="5147756" cy="35486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70" y="1687808"/>
            <a:ext cx="4721660" cy="35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0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52" y="431391"/>
            <a:ext cx="4817806" cy="3613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023" y="3429000"/>
            <a:ext cx="4817806" cy="3252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465" y="947584"/>
            <a:ext cx="4719483" cy="52331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0765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1807</TotalTime>
  <Words>86</Words>
  <Application>Microsoft Office PowerPoint</Application>
  <PresentationFormat>Широкоэкранный</PresentationFormat>
  <Paragraphs>75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Mongolian Baiti</vt:lpstr>
      <vt:lpstr>OpenSansRegular</vt:lpstr>
      <vt:lpstr>Times New Roman</vt:lpstr>
      <vt:lpstr>Тема Office</vt:lpstr>
      <vt:lpstr>Большебейсугское сельское поселение Брюховецкого района</vt:lpstr>
      <vt:lpstr>  По итогам конкурса  «Лучший орган территориального  общественного самоуправления в  Большебейсугском сельском поселении»  победителем признана председатель  территориального общественного  самоуправления село Большой Бейсуг Пинченко Екатерина Николаевна</vt:lpstr>
      <vt:lpstr>     Большебейсугское сельское поселение</vt:lpstr>
      <vt:lpstr>Границы органа территориального самоуправления  </vt:lpstr>
      <vt:lpstr>Презентация PowerPoint</vt:lpstr>
      <vt:lpstr>Презентация PowerPoint</vt:lpstr>
      <vt:lpstr>Презентация PowerPoint</vt:lpstr>
      <vt:lpstr> Екатерина Николаевна является депутатом Совета Большебейсугского сельского поселения, поэтому не остается в стороне решения вопросов ремонта дорог, замены водопроводной линии, благоустройства территорий. В 2020 году по инициативе Екатерины Николаевны за счет средств из местного бюджета была установлена детская площадка в селе Приречное .</vt:lpstr>
      <vt:lpstr>Презентация PowerPoint</vt:lpstr>
      <vt:lpstr>Презентация PowerPoint</vt:lpstr>
      <vt:lpstr>    25 сентября 2020 года совместно с работниками администрации, МБУ «Большебейсугский СДК», работниками МУП «Коммунальник» Екатерина Николаевна приняла участие в масштабном Всероссийском экологическом субботнике «Зеленая Россия».</vt:lpstr>
      <vt:lpstr> Наша задача сохранять -могилы ветеранов и поддерживать их в порядке. Это очень важно для нашего села и его жителей .Когда захоронения воинов ухожены, когда на них появляются живые цветы- их подвиг помнят и чтут . В сентябре текущего года Екатерина Николаевна совместно с главой поселения В.В.Погородним, работниками культуры, председателем Совета ветеранов организовали и провели уборку захоронений участников Великой Отечественной войны.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Руководитель ТОС принимает участие в выездных комиссиях с представителями администрации, работника социальной защиты Большебейсугского сельского поселения в посещении семей находящихся в тяжелой жизненной ситуации на проверку устранения нарушений пожарной безопасности, проводит беседы с вручением памяток. </vt:lpstr>
      <vt:lpstr>Презентация PowerPoint</vt:lpstr>
      <vt:lpstr>   Екатерина Николаевна совместно с работниками МБУ «Большебейсугский СДК» принимает участие и исполняют совместно поздравительные песни ко дню села, 9 мая, день России,  день пожилого человека, день местного самоуправления и многие другие мероприятия проводимые на территории поселения.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Большебейсугское сельское поселение Брюховецкого района</dc:title>
  <dc:creator>B50</dc:creator>
  <cp:lastModifiedBy>B50</cp:lastModifiedBy>
  <cp:revision>143</cp:revision>
  <dcterms:created xsi:type="dcterms:W3CDTF">2018-12-12T15:16:16Z</dcterms:created>
  <dcterms:modified xsi:type="dcterms:W3CDTF">2021-01-12T05:37:03Z</dcterms:modified>
</cp:coreProperties>
</file>